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96" y="-10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4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645DB-2174-4733-B8AE-E9C75D0ED60C}" type="datetimeFigureOut">
              <a:rPr lang="sk-SK"/>
              <a:pPr>
                <a:defRPr/>
              </a:pPr>
              <a:t>24. 2. 2021</a:t>
            </a:fld>
            <a:endParaRPr lang="sk-SK"/>
          </a:p>
        </p:txBody>
      </p:sp>
      <p:sp>
        <p:nvSpPr>
          <p:cNvPr id="5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FE54F-174B-4852-B4FE-15D84655367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4FEEE-8F9B-4A39-8006-2353862885A7}" type="datetimeFigureOut">
              <a:rPr lang="sk-SK"/>
              <a:pPr>
                <a:defRPr/>
              </a:pPr>
              <a:t>24. 2. 2021</a:t>
            </a:fld>
            <a:endParaRPr lang="sk-SK"/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20276-10FE-4A7D-ABE8-0D04FC3886C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DC85C-7CF6-4C79-83C2-20EDD8DA76C4}" type="datetimeFigureOut">
              <a:rPr lang="sk-SK"/>
              <a:pPr>
                <a:defRPr/>
              </a:pPr>
              <a:t>24. 2. 2021</a:t>
            </a:fld>
            <a:endParaRPr lang="sk-SK"/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D7DFD-6136-4864-BE95-F93F9070DDF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2CB23-E10C-4C58-BD08-E9F1AAA9F8E2}" type="datetimeFigureOut">
              <a:rPr lang="sk-SK"/>
              <a:pPr>
                <a:defRPr/>
              </a:pPr>
              <a:t>24. 2. 2021</a:t>
            </a:fld>
            <a:endParaRPr lang="sk-SK"/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90A5A-65E5-4292-BB0B-F2271391A34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183D9-BCD0-4B9C-A2C8-46B6D99731DB}" type="datetimeFigureOut">
              <a:rPr lang="sk-SK"/>
              <a:pPr>
                <a:defRPr/>
              </a:pPr>
              <a:t>24. 2. 2021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84A78-1245-4FBA-89DC-3EFAAF50397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E6F91-9A7A-4F68-8AEC-598D04900ADB}" type="datetimeFigureOut">
              <a:rPr lang="sk-SK"/>
              <a:pPr>
                <a:defRPr/>
              </a:pPr>
              <a:t>24. 2. 2021</a:t>
            </a:fld>
            <a:endParaRPr lang="sk-SK"/>
          </a:p>
        </p:txBody>
      </p:sp>
      <p:sp>
        <p:nvSpPr>
          <p:cNvPr id="6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EB05C-D8EC-4B36-B765-E0E2BCF9890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163C8-5EB7-40E8-80B2-BB01EB43EC4A}" type="datetimeFigureOut">
              <a:rPr lang="sk-SK"/>
              <a:pPr>
                <a:defRPr/>
              </a:pPr>
              <a:t>24. 2. 2021</a:t>
            </a:fld>
            <a:endParaRPr lang="sk-SK"/>
          </a:p>
        </p:txBody>
      </p:sp>
      <p:sp>
        <p:nvSpPr>
          <p:cNvPr id="8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2E4BC-5742-4FB2-8475-0B2A50AF711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A661F-3BEE-4F6A-85C3-D6D1A74FC5BB}" type="datetimeFigureOut">
              <a:rPr lang="sk-SK"/>
              <a:pPr>
                <a:defRPr/>
              </a:pPr>
              <a:t>24. 2. 2021</a:t>
            </a:fld>
            <a:endParaRPr lang="sk-SK"/>
          </a:p>
        </p:txBody>
      </p:sp>
      <p:sp>
        <p:nvSpPr>
          <p:cNvPr id="4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9A03B-D715-4CC9-902C-573301730AC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7F85C-6796-49B3-8A64-FD4C2AF6D467}" type="datetimeFigureOut">
              <a:rPr lang="sk-SK"/>
              <a:pPr>
                <a:defRPr/>
              </a:pPr>
              <a:t>24. 2. 2021</a:t>
            </a:fld>
            <a:endParaRPr lang="sk-SK"/>
          </a:p>
        </p:txBody>
      </p:sp>
      <p:sp>
        <p:nvSpPr>
          <p:cNvPr id="3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976EC-F931-4F1E-8AAE-A486E3B7E40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2474C-F91A-4B70-BF64-533585AF80F0}" type="datetimeFigureOut">
              <a:rPr lang="sk-SK"/>
              <a:pPr>
                <a:defRPr/>
              </a:pPr>
              <a:t>24. 2. 2021</a:t>
            </a:fld>
            <a:endParaRPr lang="sk-SK"/>
          </a:p>
        </p:txBody>
      </p:sp>
      <p:sp>
        <p:nvSpPr>
          <p:cNvPr id="6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73B02-E12B-40CA-B16D-C3D386950C4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s jedným odstrihnutým a zaobleným roho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uhlý trojuho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ľná forma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k-SK" noProof="0" smtClean="0"/>
              <a:t>Ak chcete pridať obrázok, kliknite na ikonu</a:t>
            </a:r>
            <a:endParaRPr lang="en-US" noProof="0" dirty="0"/>
          </a:p>
        </p:txBody>
      </p:sp>
      <p:sp>
        <p:nvSpPr>
          <p:cNvPr id="9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8B9A6-9EAE-4E75-8F4B-6DC7FB8F3B2C}" type="datetimeFigureOut">
              <a:rPr lang="sk-SK"/>
              <a:pPr>
                <a:defRPr/>
              </a:pPr>
              <a:t>24. 2. 2021</a:t>
            </a:fld>
            <a:endParaRPr lang="sk-SK"/>
          </a:p>
        </p:txBody>
      </p:sp>
      <p:sp>
        <p:nvSpPr>
          <p:cNvPr id="10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D91AC5-7457-4294-8E53-BA6F7BDAB6E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Zástupný symbol nadpisu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  <a:endParaRPr lang="en-US" smtClean="0"/>
          </a:p>
        </p:txBody>
      </p:sp>
      <p:sp>
        <p:nvSpPr>
          <p:cNvPr id="1029" name="Zástupný symbol textu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smtClean="0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C385EF0-4C7F-4A23-9E5E-FA06B1DE5BFB}" type="datetimeFigureOut">
              <a:rPr lang="sk-SK"/>
              <a:pPr>
                <a:defRPr/>
              </a:pPr>
              <a:t>24. 2. 2021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C88A3BC-615B-436C-B72D-267959C2E87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25" r:id="rId2"/>
    <p:sldLayoutId id="2147483734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5" r:id="rId9"/>
    <p:sldLayoutId id="2147483731" r:id="rId10"/>
    <p:sldLayoutId id="214748373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>
                <a:solidFill>
                  <a:schemeClr val="tx1"/>
                </a:solidFill>
              </a:rPr>
              <a:t>MAREC – MESIAC KNIHY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265488" y="3094038"/>
            <a:ext cx="6308725" cy="669925"/>
          </a:xfrm>
        </p:spPr>
        <p:txBody>
          <a:bodyPr/>
          <a:lstStyle/>
          <a:p>
            <a:pPr eaLnBrk="1" hangingPunct="1"/>
            <a:r>
              <a:rPr lang="sk-SK" sz="3600" b="1" smtClean="0"/>
              <a:t>O  knihe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04025" y="260350"/>
            <a:ext cx="1655763" cy="6251575"/>
          </a:xfrm>
        </p:spPr>
        <p:txBody>
          <a:bodyPr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sk-SK" sz="7200" b="1" dirty="0" smtClean="0"/>
              <a:t>Keď mám peknú knižku v ruke hoci neveľkú – je to, akoby som stretla dobrú priateľku.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sk-SK" sz="7200" b="1" dirty="0" smtClean="0"/>
              <a:t> 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sk-SK" sz="7200" b="1" dirty="0" smtClean="0"/>
              <a:t>Kadečo mi vyrozpráva, čo ja nepoznám, zavedie ma do ďaleka, hore ku hviezdam.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sk-SK" sz="7200" b="1" dirty="0" smtClean="0"/>
              <a:t> 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sk-SK" sz="7200" b="1" dirty="0" smtClean="0"/>
              <a:t>Keď mi večer začne sníček lietať pri líci, ja zaspávam v </a:t>
            </a:r>
            <a:r>
              <a:rPr lang="sk-SK" sz="7200" b="1" dirty="0" err="1" smtClean="0"/>
              <a:t>postieľočke,knižka</a:t>
            </a:r>
            <a:r>
              <a:rPr lang="sk-SK" sz="7200" b="1" dirty="0" smtClean="0"/>
              <a:t> v knižnici.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sk-SK" dirty="0" smtClean="0"/>
              <a:t> 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sk-SK" dirty="0" smtClean="0"/>
              <a:t> 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sk-SK" dirty="0"/>
          </a:p>
        </p:txBody>
      </p:sp>
      <p:pic>
        <p:nvPicPr>
          <p:cNvPr id="5" name="Zástupný symbol obsahu 4" descr="prevziať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052513"/>
            <a:ext cx="5991225" cy="48609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0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000"/>
                            </p:stCondLst>
                            <p:childTnLst>
                              <p:par>
                                <p:cTn id="4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4000"/>
                            </p:stCondLst>
                            <p:childTnLst>
                              <p:par>
                                <p:cTn id="4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6000"/>
                            </p:stCondLst>
                            <p:childTnLst>
                              <p:par>
                                <p:cTn id="52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443037"/>
          </a:xfrm>
        </p:spPr>
        <p:txBody>
          <a:bodyPr/>
          <a:lstStyle/>
          <a:p>
            <a:pPr eaLnBrk="1" hangingPunct="1"/>
            <a:r>
              <a:rPr lang="sk-SK" sz="4400" b="1" smtClean="0"/>
              <a:t>Kto bol  Martin Hrebenda Hačavský</a:t>
            </a:r>
          </a:p>
        </p:txBody>
      </p:sp>
      <p:pic>
        <p:nvPicPr>
          <p:cNvPr id="4" name="Zástupný symbol obsahu 3" descr="Hrebenda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64163" y="2133600"/>
            <a:ext cx="3168650" cy="4381500"/>
          </a:xfrm>
        </p:spPr>
      </p:pic>
      <p:sp>
        <p:nvSpPr>
          <p:cNvPr id="6" name="Obdĺžnik 5"/>
          <p:cNvSpPr>
            <a:spLocks noChangeArrowheads="1"/>
          </p:cNvSpPr>
          <p:nvPr/>
        </p:nvSpPr>
        <p:spPr bwMode="auto">
          <a:xfrm>
            <a:off x="0" y="2349500"/>
            <a:ext cx="68310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>
                <a:latin typeface="Constantia" pitchFamily="18" charset="0"/>
              </a:rPr>
              <a:t>Legendárny šíriteľ slovenskej a českej  knihy. </a:t>
            </a:r>
          </a:p>
        </p:txBody>
      </p:sp>
      <p:sp>
        <p:nvSpPr>
          <p:cNvPr id="7" name="Obdĺžnik 6"/>
          <p:cNvSpPr>
            <a:spLocks noChangeArrowheads="1"/>
          </p:cNvSpPr>
          <p:nvPr/>
        </p:nvSpPr>
        <p:spPr bwMode="auto">
          <a:xfrm>
            <a:off x="0" y="2852738"/>
            <a:ext cx="65214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>
                <a:latin typeface="Constantia" pitchFamily="18" charset="0"/>
              </a:rPr>
              <a:t>Roznášal nové slovenské a české knihy.</a:t>
            </a:r>
          </a:p>
        </p:txBody>
      </p:sp>
      <p:sp>
        <p:nvSpPr>
          <p:cNvPr id="8" name="Obdĺžnik 7"/>
          <p:cNvSpPr>
            <a:spLocks noChangeArrowheads="1"/>
          </p:cNvSpPr>
          <p:nvPr/>
        </p:nvSpPr>
        <p:spPr bwMode="auto">
          <a:xfrm>
            <a:off x="0" y="3244850"/>
            <a:ext cx="61166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>
                <a:latin typeface="Constantia" pitchFamily="18" charset="0"/>
              </a:rPr>
              <a:t>Zbieral staré tlače a rukopisy.</a:t>
            </a:r>
          </a:p>
        </p:txBody>
      </p:sp>
      <p:sp>
        <p:nvSpPr>
          <p:cNvPr id="9" name="Obdĺžnik 8"/>
          <p:cNvSpPr>
            <a:spLocks noChangeArrowheads="1"/>
          </p:cNvSpPr>
          <p:nvPr/>
        </p:nvSpPr>
        <p:spPr bwMode="auto">
          <a:xfrm>
            <a:off x="0" y="3716338"/>
            <a:ext cx="6858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>
                <a:latin typeface="Constantia" pitchFamily="18" charset="0"/>
              </a:rPr>
              <a:t>Natoľko miloval knihy, že sa mu stali osudom.</a:t>
            </a:r>
          </a:p>
        </p:txBody>
      </p:sp>
      <p:sp>
        <p:nvSpPr>
          <p:cNvPr id="10" name="Obdĺžnik 9"/>
          <p:cNvSpPr>
            <a:spLocks noChangeArrowheads="1"/>
          </p:cNvSpPr>
          <p:nvPr/>
        </p:nvSpPr>
        <p:spPr bwMode="auto">
          <a:xfrm>
            <a:off x="0" y="4221163"/>
            <a:ext cx="68580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>
                <a:latin typeface="Constantia" pitchFamily="18" charset="0"/>
              </a:rPr>
              <a:t>Rozširovaním obľúbených kalendárov, </a:t>
            </a:r>
          </a:p>
          <a:p>
            <a:r>
              <a:rPr lang="sk-SK">
                <a:latin typeface="Constantia" pitchFamily="18" charset="0"/>
              </a:rPr>
              <a:t>šlabikárov, mluvníc a kníh medzi pospolitým </a:t>
            </a:r>
          </a:p>
          <a:p>
            <a:r>
              <a:rPr lang="sk-SK">
                <a:latin typeface="Constantia" pitchFamily="18" charset="0"/>
              </a:rPr>
              <a:t>slovenským ľudom sa zaslúžil, </a:t>
            </a:r>
          </a:p>
          <a:p>
            <a:r>
              <a:rPr lang="sk-SK">
                <a:latin typeface="Constantia" pitchFamily="18" charset="0"/>
              </a:rPr>
              <a:t>že aj nevzdelaní a chudobní ľudia spoznávali </a:t>
            </a:r>
          </a:p>
          <a:p>
            <a:r>
              <a:rPr lang="sk-SK">
                <a:latin typeface="Constantia" pitchFamily="18" charset="0"/>
              </a:rPr>
              <a:t>knižnú kultúru</a:t>
            </a:r>
          </a:p>
        </p:txBody>
      </p:sp>
      <p:sp>
        <p:nvSpPr>
          <p:cNvPr id="11" name="Obdĺžnik 10"/>
          <p:cNvSpPr>
            <a:spLocks noChangeArrowheads="1"/>
          </p:cNvSpPr>
          <p:nvPr/>
        </p:nvSpPr>
        <p:spPr bwMode="auto">
          <a:xfrm>
            <a:off x="0" y="5732463"/>
            <a:ext cx="6858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>
                <a:latin typeface="Constantia" pitchFamily="18" charset="0"/>
              </a:rPr>
              <a:t>Tento legendárny šíriteľ slovenskej a českej  knihy</a:t>
            </a:r>
          </a:p>
          <a:p>
            <a:r>
              <a:rPr lang="sk-SK">
                <a:latin typeface="Constantia" pitchFamily="18" charset="0"/>
              </a:rPr>
              <a:t> a tým aj osvety a vzdelanosti</a:t>
            </a:r>
          </a:p>
          <a:p>
            <a:r>
              <a:rPr lang="sk-SK">
                <a:latin typeface="Constantia" pitchFamily="18" charset="0"/>
              </a:rPr>
              <a:t> sa narodil aj zomrel v marci.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500"/>
                            </p:stCondLst>
                            <p:childTnLst>
                              <p:par>
                                <p:cTn id="30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500"/>
                            </p:stCondLst>
                            <p:childTnLst>
                              <p:par>
                                <p:cTn id="35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500"/>
                            </p:stCondLst>
                            <p:childTnLst>
                              <p:par>
                                <p:cTn id="40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549275"/>
            <a:ext cx="2378075" cy="2209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2200" dirty="0" smtClean="0"/>
              <a:t>Dnes už úlohu Mateja </a:t>
            </a:r>
            <a:r>
              <a:rPr lang="sk-SK" sz="2200" dirty="0" err="1" smtClean="0"/>
              <a:t>Hrebendu</a:t>
            </a:r>
            <a:r>
              <a:rPr lang="sk-SK" sz="2200" dirty="0" smtClean="0"/>
              <a:t>  plnia knižnice, ktoré sprístupňujú svoje knižné fondy čitateľom po celý rok. 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2"/>
          </p:nvPr>
        </p:nvSpPr>
        <p:spPr>
          <a:xfrm>
            <a:off x="609600" y="2828925"/>
            <a:ext cx="2209800" cy="2179638"/>
          </a:xfrm>
        </p:spPr>
        <p:txBody>
          <a:bodyPr/>
          <a:lstStyle/>
          <a:p>
            <a:pPr eaLnBrk="1" hangingPunct="1"/>
            <a:r>
              <a:rPr lang="sk-SK" sz="2000" b="1" smtClean="0"/>
              <a:t>Marec – mesiac knihy</a:t>
            </a:r>
            <a:r>
              <a:rPr lang="sk-SK" sz="2000" smtClean="0"/>
              <a:t> bol prvýkrát vyhlásený v roku 1955 ako snaha o udržanie a podporenie trvalého záujmu o knihy. </a:t>
            </a:r>
          </a:p>
        </p:txBody>
      </p:sp>
      <p:pic>
        <p:nvPicPr>
          <p:cNvPr id="6" name="Zástupný symbol obrázka 5" descr="prevziať (2)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6000" r="6000"/>
          <a:stretch>
            <a:fillRect/>
          </a:stretch>
        </p:blipFill>
        <p:spPr>
          <a:xfrm rot="420000">
            <a:off x="3051175" y="814388"/>
            <a:ext cx="5507038" cy="46894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1611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b="1" dirty="0" smtClean="0"/>
              <a:t>Ako sa robí kniha?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983162"/>
          </a:xfrm>
        </p:spPr>
        <p:txBody>
          <a:bodyPr>
            <a:normAutofit fontScale="55000" lnSpcReduction="2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3800" b="1" dirty="0" smtClean="0"/>
              <a:t>Spisovateľ napíše knihu a pošle rukopis do vydavateľstva.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3800" b="1" dirty="0" smtClean="0"/>
              <a:t>Literárny redaktor číta rukopis, posudzuje ho a navrhuje na vydanie.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3800" b="1" dirty="0" smtClean="0"/>
              <a:t>Ilustrátor namaľuje obrázky.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3800" b="1" dirty="0" smtClean="0"/>
              <a:t>Výtvarný redaktor posudzuje ilustrácie, stará sa o vonkajší vzhľad knihy.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3800" b="1" dirty="0" smtClean="0"/>
              <a:t>Technický redaktor vypracuje pokyny pre tlačiareň.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3800" b="1" dirty="0" smtClean="0"/>
              <a:t>Sadzač vysádže text na sádzacom stroji.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3800" b="1" dirty="0" smtClean="0"/>
              <a:t>Fotograf sfotografuje obrázky na prípravu tlačovej formy.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3800" b="1" dirty="0" smtClean="0"/>
              <a:t>Tlačiar rozmnoží text a obrázky na tlačiarenskom stroji.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3800" b="1" dirty="0" smtClean="0"/>
              <a:t>Knihár skladá vytlačené hárky, zošíva ich a pripevní obálku.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3800" b="1" dirty="0" smtClean="0"/>
              <a:t>Kníhkupec uloží knihy do regálov a predáva čitateľom.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3800" b="1" dirty="0" smtClean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sk-SK" sz="3800" b="1" i="1" dirty="0" smtClean="0">
                <a:solidFill>
                  <a:srgbClr val="00B050"/>
                </a:solidFill>
              </a:rPr>
              <a:t>Vidíte, koľkí majú zásluhu na tom, aby vznikla kniha a</a:t>
            </a:r>
            <a:r>
              <a:rPr lang="sk-SK" sz="3800" b="1" i="1" smtClean="0">
                <a:solidFill>
                  <a:srgbClr val="00B050"/>
                </a:solidFill>
              </a:rPr>
              <a:t> dostala sa  </a:t>
            </a:r>
            <a:r>
              <a:rPr lang="sk-SK" sz="3800" b="1" i="1" dirty="0" smtClean="0">
                <a:solidFill>
                  <a:srgbClr val="00B050"/>
                </a:solidFill>
              </a:rPr>
              <a:t>až k Vám!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0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4000"/>
                            </p:stCondLst>
                            <p:childTnLst>
                              <p:par>
                                <p:cTn id="3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60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8000"/>
                            </p:stCondLst>
                            <p:childTnLst>
                              <p:par>
                                <p:cTn id="4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0"/>
                            </p:stCondLst>
                            <p:childTnLst>
                              <p:par>
                                <p:cTn id="4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2000"/>
                            </p:stCondLst>
                            <p:childTnLst>
                              <p:par>
                                <p:cTn id="5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825" y="476250"/>
            <a:ext cx="2571750" cy="1081088"/>
          </a:xfrm>
        </p:spPr>
        <p:txBody>
          <a:bodyPr/>
          <a:lstStyle/>
          <a:p>
            <a:pPr eaLnBrk="1" hangingPunct="1"/>
            <a:r>
              <a:rPr lang="sk-SK" sz="3600" smtClean="0"/>
              <a:t>Kniha prosí:</a:t>
            </a:r>
            <a:r>
              <a:rPr lang="sk-SK" smtClean="0"/>
              <a:t/>
            </a:r>
            <a:br>
              <a:rPr lang="sk-SK" smtClean="0"/>
            </a:br>
            <a:endParaRPr lang="sk-SK" smtClean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2"/>
          </p:nvPr>
        </p:nvSpPr>
        <p:spPr>
          <a:xfrm>
            <a:off x="250825" y="1341438"/>
            <a:ext cx="2568575" cy="5183187"/>
          </a:xfrm>
        </p:spPr>
        <p:txBody>
          <a:bodyPr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sk-SK" sz="2400" b="1" dirty="0" smtClean="0"/>
              <a:t>1. Neber  ma  do  špinavých  rúk.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sk-SK" sz="2400" b="1" dirty="0" smtClean="0"/>
              <a:t>2. Neklaď  ma  na  vlhké  ani  mastné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sk-SK" sz="2400" b="1" dirty="0" smtClean="0"/>
              <a:t>miesto.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sk-SK" sz="2400" b="1" dirty="0" smtClean="0"/>
              <a:t>3. Neohýbaj  moje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sk-SK" sz="2400" b="1" dirty="0" smtClean="0"/>
              <a:t>rožky.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sk-SK" sz="2400" b="1" dirty="0" smtClean="0"/>
              <a:t>4. Nevkladaj  medzi  moje  listy ceruzku  ani  pero,  iba záložku.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sk-SK" sz="2400" b="1" dirty="0" smtClean="0"/>
              <a:t>5. Nečítaj  ma  pri  jedení.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endParaRPr lang="sk-SK" sz="2400" b="1" dirty="0"/>
          </a:p>
        </p:txBody>
      </p:sp>
      <p:pic>
        <p:nvPicPr>
          <p:cNvPr id="5" name="Zástupný symbol obrázka 4" descr="prevziať (1)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4429" r="24429"/>
          <a:stretch>
            <a:fillRect/>
          </a:stretch>
        </p:blipFill>
        <p:spPr>
          <a:xfrm rot="420000">
            <a:off x="3259138" y="1044575"/>
            <a:ext cx="5368925" cy="478631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0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4000"/>
                            </p:stCondLst>
                            <p:childTnLst>
                              <p:par>
                                <p:cTn id="3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60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2743200" cy="1619250"/>
          </a:xfrm>
        </p:spPr>
        <p:txBody>
          <a:bodyPr/>
          <a:lstStyle/>
          <a:p>
            <a:pPr eaLnBrk="1" hangingPunct="1"/>
            <a:r>
              <a:rPr lang="sk-SK" sz="2800" b="1" smtClean="0"/>
              <a:t>Známy pedagóg Ján Amos Komenský povedal: 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2133600"/>
            <a:ext cx="2743200" cy="4114800"/>
          </a:xfrm>
        </p:spPr>
        <p:txBody>
          <a:bodyPr/>
          <a:lstStyle/>
          <a:p>
            <a:pPr eaLnBrk="1" hangingPunct="1"/>
            <a:r>
              <a:rPr lang="sk-SK" sz="2800" b="1" smtClean="0"/>
              <a:t>„Nemilovať knihu, znamená nemilovať múdrosť a nemilovať múdrosť, znamená stávať sa hlupákom.“</a:t>
            </a:r>
          </a:p>
        </p:txBody>
      </p:sp>
      <p:pic>
        <p:nvPicPr>
          <p:cNvPr id="5" name="Zástupný symbol obsahu 4" descr="prevziať (3)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348038" y="908050"/>
            <a:ext cx="5075237" cy="541813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24519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b="1" dirty="0" smtClean="0"/>
              <a:t>Kniha je už dlhé roky najlepším priateľom </a:t>
            </a:r>
            <a:r>
              <a:rPr lang="sk-SK" b="1" err="1" smtClean="0"/>
              <a:t>človeka</a:t>
            </a:r>
            <a:r>
              <a:rPr lang="sk-SK" b="1" smtClean="0"/>
              <a:t>, tak </a:t>
            </a:r>
            <a:r>
              <a:rPr lang="sk-SK" b="1" dirty="0" smtClean="0"/>
              <a:t>to nepokazme a čítajme </a:t>
            </a:r>
            <a:r>
              <a:rPr lang="sk-SK" b="1" smtClean="0"/>
              <a:t>aj my!</a:t>
            </a:r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dirty="0" smtClean="0"/>
              <a:t/>
            </a:r>
            <a:br>
              <a:rPr lang="sk-SK" dirty="0" smtClean="0"/>
            </a:br>
            <a:endParaRPr lang="sk-SK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</TotalTime>
  <Words>160</Words>
  <Application>Microsoft Office PowerPoint</Application>
  <PresentationFormat>Prezentácia na obrazovke (4:3)</PresentationFormat>
  <Paragraphs>48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3" baseType="lpstr">
      <vt:lpstr>Arial</vt:lpstr>
      <vt:lpstr>Calibri</vt:lpstr>
      <vt:lpstr>Constantia</vt:lpstr>
      <vt:lpstr>Wingdings 2</vt:lpstr>
      <vt:lpstr>Tok</vt:lpstr>
      <vt:lpstr>MAREC – MESIAC KNIHY</vt:lpstr>
      <vt:lpstr>O  knihe</vt:lpstr>
      <vt:lpstr>Kto bol  Martin Hrebenda Hačavský</vt:lpstr>
      <vt:lpstr>Dnes už úlohu Mateja Hrebendu  plnia knižnice, ktoré sprístupňujú svoje knižné fondy čitateľom po celý rok.  </vt:lpstr>
      <vt:lpstr>  Ako sa robí kniha? </vt:lpstr>
      <vt:lpstr>Kniha prosí: </vt:lpstr>
      <vt:lpstr>Známy pedagóg Ján Amos Komenský povedal: </vt:lpstr>
      <vt:lpstr>Kniha je už dlhé roky najlepším priateľom človeka, tak to nepokazme a čítajme aj my!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MAREC – MESIAC KNIHY</dc:title>
  <dc:creator>lenovo_ntb</dc:creator>
  <cp:lastModifiedBy>ucitel</cp:lastModifiedBy>
  <cp:revision>11</cp:revision>
  <dcterms:created xsi:type="dcterms:W3CDTF">2013-03-04T16:03:02Z</dcterms:created>
  <dcterms:modified xsi:type="dcterms:W3CDTF">2021-02-24T09:55:37Z</dcterms:modified>
</cp:coreProperties>
</file>